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  <p:sldMasterId id="2147484015" r:id="rId2"/>
  </p:sldMasterIdLst>
  <p:notesMasterIdLst>
    <p:notesMasterId r:id="rId16"/>
  </p:notesMasterIdLst>
  <p:sldIdLst>
    <p:sldId id="256" r:id="rId3"/>
    <p:sldId id="258" r:id="rId4"/>
    <p:sldId id="273" r:id="rId5"/>
    <p:sldId id="260" r:id="rId6"/>
    <p:sldId id="264" r:id="rId7"/>
    <p:sldId id="265" r:id="rId8"/>
    <p:sldId id="261" r:id="rId9"/>
    <p:sldId id="262" r:id="rId10"/>
    <p:sldId id="266" r:id="rId11"/>
    <p:sldId id="267" r:id="rId12"/>
    <p:sldId id="272" r:id="rId13"/>
    <p:sldId id="269" r:id="rId14"/>
    <p:sldId id="270" r:id="rId15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pos="3144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58"/>
    <p:restoredTop sz="94674"/>
  </p:normalViewPr>
  <p:slideViewPr>
    <p:cSldViewPr snapToGrid="0" snapToObjects="1">
      <p:cViewPr varScale="1">
        <p:scale>
          <a:sx n="220" d="100"/>
          <a:sy n="220" d="100"/>
        </p:scale>
        <p:origin x="204" y="132"/>
      </p:cViewPr>
      <p:guideLst>
        <p:guide pos="3144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Workbook4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Investment-Benefit Analysis 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Sheet1!$B$2</c:f>
              <c:strCache>
                <c:ptCount val="1"/>
                <c:pt idx="0">
                  <c:v>tCO2e-5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Sheet1!$A$3:$A$7</c:f>
              <c:numCache>
                <c:formatCode>General</c:formatCode>
                <c:ptCount val="5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</c:numCache>
            </c:numRef>
          </c:cat>
          <c:val>
            <c:numRef>
              <c:f>Sheet1!$B$3:$B$7</c:f>
              <c:numCache>
                <c:formatCode>General</c:formatCode>
                <c:ptCount val="5"/>
                <c:pt idx="0">
                  <c:v>3.3</c:v>
                </c:pt>
                <c:pt idx="1">
                  <c:v>2.8</c:v>
                </c:pt>
                <c:pt idx="2">
                  <c:v>2.4</c:v>
                </c:pt>
                <c:pt idx="3">
                  <c:v>1.9</c:v>
                </c:pt>
                <c:pt idx="4">
                  <c:v>1.5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C2C-4713-AC94-8D12E9E3F30A}"/>
            </c:ext>
          </c:extLst>
        </c:ser>
        <c:ser>
          <c:idx val="2"/>
          <c:order val="1"/>
          <c:tx>
            <c:strRef>
              <c:f>Sheet1!$D$2</c:f>
              <c:strCache>
                <c:ptCount val="1"/>
                <c:pt idx="0">
                  <c:v>tCO2e-10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Sheet1!$A$3:$A$7</c:f>
              <c:numCache>
                <c:formatCode>General</c:formatCode>
                <c:ptCount val="5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</c:numCache>
            </c:numRef>
          </c:cat>
          <c:val>
            <c:numRef>
              <c:f>Sheet1!$D$3:$D$7</c:f>
              <c:numCache>
                <c:formatCode>General</c:formatCode>
                <c:ptCount val="5"/>
                <c:pt idx="0">
                  <c:v>3.3</c:v>
                </c:pt>
                <c:pt idx="1">
                  <c:v>2.6</c:v>
                </c:pt>
                <c:pt idx="2">
                  <c:v>2.2999999999999998</c:v>
                </c:pt>
                <c:pt idx="3">
                  <c:v>1.7</c:v>
                </c:pt>
                <c:pt idx="4">
                  <c:v>1.3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C2C-4713-AC94-8D12E9E3F30A}"/>
            </c:ext>
          </c:extLst>
        </c:ser>
        <c:ser>
          <c:idx val="1"/>
          <c:order val="2"/>
          <c:tx>
            <c:strRef>
              <c:f>Sheet1!$F$2</c:f>
              <c:strCache>
                <c:ptCount val="1"/>
                <c:pt idx="0">
                  <c:v>tCO2e-15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Sheet1!$F$3:$F$7</c:f>
              <c:numCache>
                <c:formatCode>General</c:formatCode>
                <c:ptCount val="5"/>
                <c:pt idx="0">
                  <c:v>3.3</c:v>
                </c:pt>
                <c:pt idx="1">
                  <c:v>2.5</c:v>
                </c:pt>
                <c:pt idx="2">
                  <c:v>1.7</c:v>
                </c:pt>
                <c:pt idx="3">
                  <c:v>1.3</c:v>
                </c:pt>
                <c:pt idx="4">
                  <c:v>0.8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C2C-4713-AC94-8D12E9E3F3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81925696"/>
        <c:axId val="983604960"/>
      </c:lineChart>
      <c:catAx>
        <c:axId val="9819256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3604960"/>
        <c:crosses val="autoZero"/>
        <c:auto val="1"/>
        <c:lblAlgn val="ctr"/>
        <c:lblOffset val="100"/>
        <c:noMultiLvlLbl val="0"/>
      </c:catAx>
      <c:valAx>
        <c:axId val="9836049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19256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4CB15A-0C38-184B-B303-76D5E70A0AB5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46241A-88BF-824A-B772-F86C5E964D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620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9496" y="3868768"/>
            <a:ext cx="8296421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+mn-lt"/>
                <a:cs typeface="CiscoSansTT ExtraLight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9496" y="4108765"/>
            <a:ext cx="8296421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600" b="0" i="0" kern="1200" dirty="0" smtClean="0">
                <a:solidFill>
                  <a:schemeClr val="bg1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469496" y="4348762"/>
            <a:ext cx="8296421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600" b="0" i="0" kern="1200" dirty="0" smtClean="0">
                <a:solidFill>
                  <a:schemeClr val="bg1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63292" y="3211463"/>
            <a:ext cx="8302625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200" b="0" i="0" baseline="0">
                <a:solidFill>
                  <a:schemeClr val="bg1"/>
                </a:solidFill>
                <a:latin typeface="+mj-lt"/>
                <a:cs typeface="CiscoSansTT ExtraLigh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425765" y="2639977"/>
            <a:ext cx="8340152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000" b="0" i="0" spc="0" baseline="0">
                <a:solidFill>
                  <a:schemeClr val="bg1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  <p:sp>
        <p:nvSpPr>
          <p:cNvPr id="6" name="Freeform 6"/>
          <p:cNvSpPr>
            <a:spLocks noChangeAspect="1" noEditPoints="1"/>
          </p:cNvSpPr>
          <p:nvPr/>
        </p:nvSpPr>
        <p:spPr bwMode="auto">
          <a:xfrm>
            <a:off x="469496" y="391308"/>
            <a:ext cx="795528" cy="422625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Text Placeholder 3"/>
          <p:cNvSpPr txBox="1">
            <a:spLocks/>
          </p:cNvSpPr>
          <p:nvPr/>
        </p:nvSpPr>
        <p:spPr>
          <a:xfrm>
            <a:off x="6533413" y="4348762"/>
            <a:ext cx="2193494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 defTabSz="684213" rtl="0" eaLnBrk="1" fontAlgn="base" hangingPunct="1">
              <a:lnSpc>
                <a:spcPct val="95000"/>
              </a:lnSpc>
              <a:spcBef>
                <a:spcPts val="1075"/>
              </a:spcBef>
              <a:spcAft>
                <a:spcPct val="0"/>
              </a:spcAft>
              <a:buClr>
                <a:schemeClr val="tx2"/>
              </a:buClr>
              <a:buSzPct val="90000"/>
              <a:buFontTx/>
              <a:buNone/>
              <a:defRPr lang="en-US" sz="1600" b="0" i="0" kern="1200" dirty="0" smtClean="0">
                <a:solidFill>
                  <a:schemeClr val="bg1"/>
                </a:solidFill>
                <a:latin typeface="+mn-lt"/>
                <a:ea typeface="+mn-ea"/>
                <a:cs typeface="CiscoSansTT ExtraLight"/>
              </a:defRPr>
            </a:lvl1pPr>
            <a:lvl2pPr marL="358775" indent="-215900" algn="l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431800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503238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/>
              <a:t>Updated</a:t>
            </a:r>
            <a:r>
              <a:rPr lang="en-US" baseline="0" dirty="0" smtClean="0"/>
              <a:t> </a:t>
            </a:r>
            <a:r>
              <a:rPr lang="en-US" dirty="0" smtClean="0"/>
              <a:t>May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942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2301" y="1201738"/>
            <a:ext cx="8277344" cy="338931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28600" indent="-171450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80000"/>
              <a:buFont typeface="Arial"/>
              <a:buChar char="•"/>
              <a:defRPr sz="20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457200" indent="-1651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8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685800" indent="-10953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911035" indent="-171415">
              <a:buClr>
                <a:schemeClr val="tx1"/>
              </a:buClr>
              <a:buSzPct val="8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1082450" indent="-168240">
              <a:buClr>
                <a:schemeClr val="tx1"/>
              </a:buClr>
              <a:buSzPct val="8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6443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33399" y="1205898"/>
            <a:ext cx="3886200" cy="3083094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174625" indent="-117475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60000"/>
              <a:buFont typeface="Arial"/>
              <a:buChar char="•"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288925" indent="-1143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6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403225" indent="-114300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517525" indent="-114300">
              <a:buClr>
                <a:schemeClr val="tx1"/>
              </a:buClr>
              <a:buSzPct val="6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631825" indent="-114300">
              <a:buClr>
                <a:schemeClr val="tx1"/>
              </a:buClr>
              <a:buSzPct val="6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755866" y="1205898"/>
            <a:ext cx="3886200" cy="3083094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174625" indent="-117475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60000"/>
              <a:buFont typeface="Arial"/>
              <a:buChar char="•"/>
              <a:defRPr sz="20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288925" indent="-1143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6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403225" indent="-114300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517525" indent="-114300">
              <a:buClr>
                <a:schemeClr val="tx1"/>
              </a:buClr>
              <a:buSzPct val="6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631825" indent="-114300">
              <a:buClr>
                <a:schemeClr val="tx1"/>
              </a:buClr>
              <a:buSzPct val="6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80305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67244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4489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11"/>
          <p:cNvSpPr>
            <a:spLocks noGrp="1"/>
          </p:cNvSpPr>
          <p:nvPr>
            <p:ph type="tbl" sz="quarter" idx="12"/>
          </p:nvPr>
        </p:nvSpPr>
        <p:spPr>
          <a:xfrm>
            <a:off x="533400" y="1347788"/>
            <a:ext cx="8115300" cy="265872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 smtClean="0"/>
              <a:t>Click icon to add table</a:t>
            </a:r>
            <a:endParaRPr lang="en-GB" noProof="0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37767" y="4148220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603575">
              <a:lnSpc>
                <a:spcPct val="100000"/>
              </a:lnSpc>
              <a:spcBef>
                <a:spcPct val="50000"/>
              </a:spcBef>
              <a:buNone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45634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533400" y="1201738"/>
            <a:ext cx="8115300" cy="2808287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Click icon to add chart</a:t>
            </a:r>
            <a:endParaRPr lang="en-US" noProof="0" dirty="0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37767" y="4148220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603575">
              <a:lnSpc>
                <a:spcPct val="100000"/>
              </a:lnSpc>
              <a:spcBef>
                <a:spcPct val="50000"/>
              </a:spcBef>
              <a:buNone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99458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1826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Half_Pag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2301" y="1665182"/>
            <a:ext cx="3662024" cy="292586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174625" indent="-117475">
              <a:lnSpc>
                <a:spcPct val="95000"/>
              </a:lnSpc>
              <a:spcBef>
                <a:spcPts val="1110"/>
              </a:spcBef>
              <a:buClr>
                <a:schemeClr val="tx2"/>
              </a:buClr>
              <a:buSzPct val="60000"/>
              <a:buFont typeface="Arial"/>
              <a:buChar char="•"/>
              <a:defRPr sz="20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288925" indent="-114300">
              <a:lnSpc>
                <a:spcPct val="95000"/>
              </a:lnSpc>
              <a:spcBef>
                <a:spcPts val="450"/>
              </a:spcBef>
              <a:buClr>
                <a:schemeClr val="tx2"/>
              </a:buClr>
              <a:buSzPct val="60000"/>
              <a:buFont typeface="Arial"/>
              <a:buChar char="•"/>
              <a:defRPr sz="18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403225" indent="-114300">
              <a:buClr>
                <a:schemeClr val="tx2"/>
              </a:buClr>
              <a:buSzPct val="60000"/>
              <a:buFont typeface="Arial"/>
              <a:buChar char="•"/>
              <a:defRPr sz="16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517525" indent="-114300">
              <a:buClr>
                <a:schemeClr val="tx2"/>
              </a:buClr>
              <a:buSzPct val="60000"/>
              <a:buFont typeface="Arial"/>
              <a:buChar char="•"/>
              <a:defRPr sz="14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631825" indent="-114300">
              <a:buClr>
                <a:schemeClr val="tx2"/>
              </a:buClr>
              <a:buSzPct val="60000"/>
              <a:buFont typeface="Arial"/>
              <a:buChar char="•"/>
              <a:defRPr sz="12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3686559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477679" y="4741653"/>
            <a:ext cx="35683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310051997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">
          <p15:clr>
            <a:srgbClr val="FBAE40"/>
          </p15:clr>
        </p15:guide>
        <p15:guide id="3" pos="259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Half_Pag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19100" y="1657350"/>
            <a:ext cx="3827463" cy="1828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097463" y="531812"/>
            <a:ext cx="3551237" cy="4059237"/>
          </a:xfrm>
          <a:prstGeom prst="rect">
            <a:avLst/>
          </a:prstGeom>
        </p:spPr>
        <p:txBody>
          <a:bodyPr lIns="0" rIns="0" anchor="ctr" anchorCtr="0"/>
          <a:lstStyle>
            <a:lvl1pPr marL="169863" indent="-169863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>
                <a:tab pos="228600" algn="l"/>
              </a:tabLst>
              <a:defRPr sz="2400"/>
            </a:lvl1pPr>
            <a:lvl2pPr marL="346075" indent="-171450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400"/>
            </a:lvl2pPr>
            <a:lvl3pPr marL="457200" indent="-117475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000"/>
            </a:lvl3pPr>
            <a:lvl4pPr marL="574675" indent="-117475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/>
              <a:defRPr sz="1800"/>
            </a:lvl4pPr>
            <a:lvl5pPr marL="744538" indent="-112713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ltGray">
          <a:xfrm>
            <a:off x="477679" y="4741653"/>
            <a:ext cx="34667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425568354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Half_Page_Text_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510540"/>
            <a:ext cx="3808797" cy="655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097463" y="510540"/>
            <a:ext cx="3551237" cy="4080510"/>
          </a:xfrm>
          <a:prstGeom prst="rect">
            <a:avLst/>
          </a:prstGeom>
        </p:spPr>
        <p:txBody>
          <a:bodyPr lIns="0" rIns="0"/>
          <a:lstStyle>
            <a:lvl1pPr marL="114300" indent="-114300">
              <a:lnSpc>
                <a:spcPct val="100000"/>
              </a:lnSpc>
              <a:buClr>
                <a:schemeClr val="tx1"/>
              </a:buClr>
              <a:buSzPct val="60000"/>
              <a:defRPr sz="2000"/>
            </a:lvl1pPr>
            <a:lvl2pPr marL="228600" indent="-114300">
              <a:lnSpc>
                <a:spcPct val="100000"/>
              </a:lnSpc>
              <a:buClr>
                <a:schemeClr val="tx1"/>
              </a:buClr>
              <a:buSzPct val="60000"/>
              <a:defRPr sz="2000"/>
            </a:lvl2pPr>
            <a:lvl3pPr marL="342900" indent="-114300">
              <a:lnSpc>
                <a:spcPct val="100000"/>
              </a:lnSpc>
              <a:buClr>
                <a:schemeClr val="tx1"/>
              </a:buClr>
              <a:buSzPct val="60000"/>
              <a:defRPr sz="1800"/>
            </a:lvl3pPr>
            <a:lvl4pPr marL="457200" indent="-123825">
              <a:lnSpc>
                <a:spcPct val="100000"/>
              </a:lnSpc>
              <a:buClr>
                <a:schemeClr val="tx1"/>
              </a:buClr>
              <a:buSzPct val="60000"/>
              <a:defRPr sz="1600"/>
            </a:lvl4pPr>
            <a:lvl5pPr marL="574675" indent="-117475">
              <a:lnSpc>
                <a:spcPct val="100000"/>
              </a:lnSpc>
              <a:buClr>
                <a:schemeClr val="tx1"/>
              </a:buClr>
              <a:buSzPct val="60000"/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437766" y="1659842"/>
            <a:ext cx="3808797" cy="2931208"/>
          </a:xfrm>
          <a:prstGeom prst="rect">
            <a:avLst/>
          </a:prstGeom>
        </p:spPr>
        <p:txBody>
          <a:bodyPr/>
          <a:lstStyle>
            <a:lvl1pPr marL="114300" indent="-114300">
              <a:buClr>
                <a:schemeClr val="tx2"/>
              </a:buClr>
              <a:buSzPct val="60000"/>
              <a:defRPr lang="en-US" sz="2000" kern="1200" dirty="0" smtClean="0">
                <a:solidFill>
                  <a:schemeClr val="bg1"/>
                </a:solidFill>
                <a:latin typeface="+mn-lt"/>
                <a:ea typeface="ＭＳ Ｐゴシック" charset="0"/>
                <a:cs typeface="CiscoSans"/>
              </a:defRPr>
            </a:lvl1pPr>
            <a:lvl2pPr marL="228600" indent="-114300">
              <a:buClr>
                <a:schemeClr val="tx2"/>
              </a:buClr>
              <a:buSzPct val="60000"/>
              <a:defRPr sz="2000">
                <a:solidFill>
                  <a:schemeClr val="bg1"/>
                </a:solidFill>
              </a:defRPr>
            </a:lvl2pPr>
            <a:lvl3pPr marL="342900" indent="-114300">
              <a:buClr>
                <a:schemeClr val="tx2"/>
              </a:buClr>
              <a:buSzPct val="60000"/>
              <a:defRPr sz="1800">
                <a:solidFill>
                  <a:schemeClr val="bg1"/>
                </a:solidFill>
              </a:defRPr>
            </a:lvl3pPr>
            <a:lvl4pPr marL="457200" indent="-123825">
              <a:buClr>
                <a:schemeClr val="tx2"/>
              </a:buClr>
              <a:buSzPct val="60000"/>
              <a:defRPr sz="1600">
                <a:solidFill>
                  <a:schemeClr val="bg1"/>
                </a:solidFill>
              </a:defRPr>
            </a:lvl4pPr>
            <a:lvl5pPr marL="574675" indent="-117475">
              <a:buClr>
                <a:schemeClr val="tx2"/>
              </a:buClr>
              <a:buSzPct val="60000"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477678" y="4741653"/>
            <a:ext cx="3359215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277055128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" pos="267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bg1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1915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Half_Page_Picture_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089525" y="531813"/>
            <a:ext cx="3559175" cy="336484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5089525" y="4062350"/>
            <a:ext cx="3559175" cy="5251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ltGray">
          <a:xfrm>
            <a:off x="477679" y="4741653"/>
            <a:ext cx="286316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333948264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Half_Page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089525" y="531813"/>
            <a:ext cx="3559175" cy="405923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477679" y="4741653"/>
            <a:ext cx="32635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64276462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Half_Page_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477678" y="4741653"/>
            <a:ext cx="294683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88446552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Half_Page_Picture_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580092" y="0"/>
            <a:ext cx="4563907" cy="51435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477679" y="4741653"/>
            <a:ext cx="3299450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53818087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Half_Page_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5089525" y="503238"/>
            <a:ext cx="3559175" cy="408781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chart</a:t>
            </a:r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477678" y="4741653"/>
            <a:ext cx="3179921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30183675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Half_Page_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0"/>
          </p:nvPr>
        </p:nvSpPr>
        <p:spPr>
          <a:xfrm>
            <a:off x="5089525" y="503238"/>
            <a:ext cx="3559175" cy="408781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table</a:t>
            </a:r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477678" y="4741653"/>
            <a:ext cx="3407027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9137871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reeform 6"/>
          <p:cNvSpPr>
            <a:spLocks noChangeAspect="1" noEditPoints="1"/>
          </p:cNvSpPr>
          <p:nvPr/>
        </p:nvSpPr>
        <p:spPr bwMode="auto">
          <a:xfrm>
            <a:off x="3762994" y="2129076"/>
            <a:ext cx="1618012" cy="859571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875956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C39E-065D-47CF-8ECF-5B1F7F9F6E5A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2276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C39E-065D-47CF-8ECF-5B1F7F9F6E5A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6695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C39E-065D-47CF-8ECF-5B1F7F9F6E5A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590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gu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tx2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7776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C39E-065D-47CF-8ECF-5B1F7F9F6E5A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8720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C39E-065D-47CF-8ECF-5B1F7F9F6E5A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56976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C39E-065D-47CF-8ECF-5B1F7F9F6E5A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0817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C39E-065D-47CF-8ECF-5B1F7F9F6E5A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37918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C39E-065D-47CF-8ECF-5B1F7F9F6E5A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7294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C39E-065D-47CF-8ECF-5B1F7F9F6E5A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01183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C39E-065D-47CF-8ECF-5B1F7F9F6E5A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63353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C39E-065D-47CF-8ECF-5B1F7F9F6E5A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44163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9496" y="3868768"/>
            <a:ext cx="8296421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+mn-lt"/>
                <a:cs typeface="CiscoSansTT ExtraLight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9496" y="4108765"/>
            <a:ext cx="8296421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600" b="0" i="0" kern="1200" dirty="0" smtClean="0">
                <a:solidFill>
                  <a:schemeClr val="bg1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469496" y="4348762"/>
            <a:ext cx="8296421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600" b="0" i="0" kern="1200" dirty="0" smtClean="0">
                <a:solidFill>
                  <a:schemeClr val="bg1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63292" y="3211463"/>
            <a:ext cx="8302625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200" b="0" i="0" baseline="0">
                <a:solidFill>
                  <a:schemeClr val="bg1"/>
                </a:solidFill>
                <a:latin typeface="+mj-lt"/>
                <a:cs typeface="CiscoSansTT ExtraLigh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425765" y="2639977"/>
            <a:ext cx="8340152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000" b="0" i="0" spc="0" baseline="0">
                <a:solidFill>
                  <a:schemeClr val="bg1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65530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313" y="3916058"/>
            <a:ext cx="7791858" cy="349356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603575">
              <a:lnSpc>
                <a:spcPct val="100000"/>
              </a:lnSpc>
              <a:spcBef>
                <a:spcPct val="50000"/>
              </a:spcBef>
              <a:buNone/>
              <a:defRPr sz="2200" b="0" i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87923" y="1540551"/>
            <a:ext cx="7972248" cy="2278837"/>
          </a:xfrm>
          <a:prstGeom prst="rect">
            <a:avLst/>
          </a:prstGeom>
        </p:spPr>
        <p:txBody>
          <a:bodyPr>
            <a:noAutofit/>
          </a:bodyPr>
          <a:lstStyle>
            <a:lvl1pPr marL="183600" indent="-399968" algn="l">
              <a:lnSpc>
                <a:spcPct val="90000"/>
              </a:lnSpc>
              <a:defRPr sz="4000" b="0" i="1" spc="0" baseline="0">
                <a:solidFill>
                  <a:schemeClr val="bg1"/>
                </a:solidFill>
                <a:latin typeface="+mj-lt"/>
                <a:cs typeface="CiscoSans Thin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4528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313" y="3916058"/>
            <a:ext cx="7791858" cy="349356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603575">
              <a:lnSpc>
                <a:spcPct val="100000"/>
              </a:lnSpc>
              <a:spcBef>
                <a:spcPct val="50000"/>
              </a:spcBef>
              <a:buNone/>
              <a:defRPr sz="2200" b="0" i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87923" y="1540551"/>
            <a:ext cx="7972248" cy="2278837"/>
          </a:xfrm>
          <a:prstGeom prst="rect">
            <a:avLst/>
          </a:prstGeom>
        </p:spPr>
        <p:txBody>
          <a:bodyPr>
            <a:noAutofit/>
          </a:bodyPr>
          <a:lstStyle>
            <a:lvl1pPr marL="183600" indent="-399968" algn="l">
              <a:lnSpc>
                <a:spcPct val="90000"/>
              </a:lnSpc>
              <a:defRPr sz="4000" b="0" i="1" spc="0" baseline="0">
                <a:solidFill>
                  <a:schemeClr val="bg1"/>
                </a:solidFill>
                <a:latin typeface="+mj-lt"/>
                <a:cs typeface="CiscoSans Thin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89724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_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33399" y="1205898"/>
            <a:ext cx="3886200" cy="3083094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174625" indent="-117475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60000"/>
              <a:buFont typeface="Arial"/>
              <a:buChar char="•"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288925" indent="-1143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6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403225" indent="-114300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517525" indent="-114300">
              <a:buClr>
                <a:schemeClr val="tx1"/>
              </a:buClr>
              <a:buSzPct val="6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631825" indent="-114300">
              <a:buClr>
                <a:schemeClr val="tx1"/>
              </a:buClr>
              <a:buSzPct val="6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755866" y="1205898"/>
            <a:ext cx="3886200" cy="3083094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174625" indent="-117475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60000"/>
              <a:buFont typeface="Arial"/>
              <a:buChar char="•"/>
              <a:defRPr sz="20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288925" indent="-1143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6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403225" indent="-114300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517525" indent="-114300">
              <a:buClr>
                <a:schemeClr val="tx1"/>
              </a:buClr>
              <a:buSzPct val="6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631825" indent="-114300">
              <a:buClr>
                <a:schemeClr val="tx1"/>
              </a:buClr>
              <a:buSzPct val="6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37137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Half_Pag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19100" y="1657350"/>
            <a:ext cx="3827463" cy="1828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097463" y="531812"/>
            <a:ext cx="3551237" cy="4059237"/>
          </a:xfrm>
          <a:prstGeom prst="rect">
            <a:avLst/>
          </a:prstGeom>
        </p:spPr>
        <p:txBody>
          <a:bodyPr lIns="0" rIns="0" anchor="ctr" anchorCtr="0"/>
          <a:lstStyle>
            <a:lvl1pPr marL="169863" indent="-169863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>
                <a:tab pos="228600" algn="l"/>
              </a:tabLst>
              <a:defRPr sz="2400"/>
            </a:lvl1pPr>
            <a:lvl2pPr marL="346075" indent="-171450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400"/>
            </a:lvl2pPr>
            <a:lvl3pPr marL="457200" indent="-117475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000"/>
            </a:lvl3pPr>
            <a:lvl4pPr marL="574675" indent="-117475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/>
              <a:defRPr sz="1800"/>
            </a:lvl4pPr>
            <a:lvl5pPr marL="744538" indent="-112713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77087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11"/>
          <p:cNvSpPr>
            <a:spLocks noGrp="1"/>
          </p:cNvSpPr>
          <p:nvPr>
            <p:ph type="tbl" sz="quarter" idx="12"/>
          </p:nvPr>
        </p:nvSpPr>
        <p:spPr>
          <a:xfrm>
            <a:off x="533400" y="1347788"/>
            <a:ext cx="8115300" cy="265872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 smtClean="0"/>
              <a:t>Click icon to add table</a:t>
            </a:r>
            <a:endParaRPr lang="en-GB" noProof="0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37767" y="4148220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603575">
              <a:lnSpc>
                <a:spcPct val="100000"/>
              </a:lnSpc>
              <a:spcBef>
                <a:spcPct val="50000"/>
              </a:spcBef>
              <a:buNone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78656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2301" y="1201738"/>
            <a:ext cx="8277344" cy="338931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28600" indent="-171450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80000"/>
              <a:buFont typeface="Arial"/>
              <a:buChar char="•"/>
              <a:defRPr sz="20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457200" indent="-1651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8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685800" indent="-10953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911035" indent="-171415">
              <a:buClr>
                <a:schemeClr val="tx1"/>
              </a:buClr>
              <a:buSzPct val="8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1082450" indent="-168240">
              <a:buClr>
                <a:schemeClr val="tx1"/>
              </a:buClr>
              <a:buSzPct val="8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103052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1337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Half_Page_Picture_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089525" y="531813"/>
            <a:ext cx="3559175" cy="336484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5089525" y="4062350"/>
            <a:ext cx="3559175" cy="5251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0378273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313" y="3916058"/>
            <a:ext cx="7791858" cy="349356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603575">
              <a:lnSpc>
                <a:spcPct val="100000"/>
              </a:lnSpc>
              <a:spcBef>
                <a:spcPct val="50000"/>
              </a:spcBef>
              <a:buNone/>
              <a:defRPr sz="22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87923" y="1540551"/>
            <a:ext cx="7972248" cy="2278837"/>
          </a:xfrm>
          <a:prstGeom prst="rect">
            <a:avLst/>
          </a:prstGeom>
        </p:spPr>
        <p:txBody>
          <a:bodyPr>
            <a:noAutofit/>
          </a:bodyPr>
          <a:lstStyle>
            <a:lvl1pPr marL="183600" indent="-399968" algn="l">
              <a:lnSpc>
                <a:spcPct val="90000"/>
              </a:lnSpc>
              <a:defRPr sz="4000" b="0" i="1" spc="0" baseline="0">
                <a:solidFill>
                  <a:schemeClr val="tx2"/>
                </a:solidFill>
                <a:latin typeface="+mj-lt"/>
                <a:cs typeface="CiscoSans Thin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484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 bwMode="auto">
          <a:xfrm>
            <a:off x="500063" y="3895662"/>
            <a:ext cx="8139112" cy="556563"/>
          </a:xfrm>
          <a:prstGeom prst="rect">
            <a:avLst/>
          </a:prstGeom>
          <a:noFill/>
          <a:extLst/>
        </p:spPr>
        <p:txBody>
          <a:bodyPr wrap="square" lIns="182880" tIns="91440" rIns="182880" bIns="91440" numCol="1" anchor="ctr" anchorCtr="0" compatLnSpc="1">
            <a:prstTxWarp prst="textNoShape">
              <a:avLst/>
            </a:prstTxWarp>
            <a:spAutoFit/>
          </a:bodyPr>
          <a:lstStyle>
            <a:lvl1pPr marL="0" indent="0" algn="ctr">
              <a:lnSpc>
                <a:spcPts val="2900"/>
              </a:lnSpc>
              <a:spcBef>
                <a:spcPts val="0"/>
              </a:spcBef>
              <a:buNone/>
              <a:defRPr sz="240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0564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Page Photo With Tex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9301163" cy="2843212"/>
          </a:xfrm>
          <a:prstGeom prst="rect">
            <a:avLst/>
          </a:prstGeom>
          <a:solidFill>
            <a:schemeClr val="bg2"/>
          </a:solidFill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48785" y="3054518"/>
            <a:ext cx="8364236" cy="564257"/>
          </a:xfrm>
          <a:prstGeom prst="rect">
            <a:avLst/>
          </a:prstGeom>
        </p:spPr>
        <p:txBody>
          <a:bodyPr vert="horz" wrap="square">
            <a:spAutoFit/>
          </a:bodyPr>
          <a:lstStyle>
            <a:lvl1pPr marL="0" indent="0">
              <a:buNone/>
              <a:defRPr sz="3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155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7348" cy="51435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30052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Full bleed phot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0932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latin typeface="+mj-lt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ltGray">
          <a:xfrm>
            <a:off x="477679" y="4741653"/>
            <a:ext cx="34667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308012" y="240631"/>
            <a:ext cx="8480388" cy="4266646"/>
          </a:xfrm>
          <a:prstGeom prst="rect">
            <a:avLst/>
          </a:prstGeom>
          <a:solidFill>
            <a:schemeClr val="bg2"/>
          </a:solidFill>
        </p:spPr>
        <p:txBody>
          <a:bodyPr vert="horz" lIns="91424" tIns="45712" rIns="91424" bIns="45712"/>
          <a:lstStyle>
            <a:lvl1pPr marL="0" indent="0" algn="ctr">
              <a:buNone/>
              <a:defRPr sz="15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14079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Title Goes Here</a:t>
            </a:r>
          </a:p>
        </p:txBody>
      </p:sp>
      <p:sp>
        <p:nvSpPr>
          <p:cNvPr id="13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401050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spc="20" baseline="0" dirty="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876" r:id="rId2"/>
    <p:sldLayoutId id="2147484013" r:id="rId3"/>
    <p:sldLayoutId id="2147483982" r:id="rId4"/>
    <p:sldLayoutId id="2147484014" r:id="rId5"/>
    <p:sldLayoutId id="2147483978" r:id="rId6"/>
    <p:sldLayoutId id="2147483979" r:id="rId7"/>
    <p:sldLayoutId id="2147483980" r:id="rId8"/>
    <p:sldLayoutId id="2147483981" r:id="rId9"/>
    <p:sldLayoutId id="2147483879" r:id="rId10"/>
    <p:sldLayoutId id="2147483976" r:id="rId11"/>
    <p:sldLayoutId id="2147483885" r:id="rId12"/>
    <p:sldLayoutId id="2147484011" r:id="rId13"/>
    <p:sldLayoutId id="2147483985" r:id="rId14"/>
    <p:sldLayoutId id="2147483986" r:id="rId15"/>
    <p:sldLayoutId id="2147484012" r:id="rId16"/>
    <p:sldLayoutId id="2147483969" r:id="rId17"/>
    <p:sldLayoutId id="2147483968" r:id="rId18"/>
    <p:sldLayoutId id="2147483973" r:id="rId19"/>
    <p:sldLayoutId id="2147483967" r:id="rId20"/>
    <p:sldLayoutId id="2147483970" r:id="rId21"/>
    <p:sldLayoutId id="2147483987" r:id="rId22"/>
    <p:sldLayoutId id="2147483983" r:id="rId23"/>
    <p:sldLayoutId id="2147483971" r:id="rId24"/>
    <p:sldLayoutId id="2147483972" r:id="rId25"/>
    <p:sldLayoutId id="2147483897" r:id="rId26"/>
  </p:sldLayoutIdLst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2800" b="0" i="0" u="none" kern="1200" dirty="0">
          <a:solidFill>
            <a:schemeClr val="tx2"/>
          </a:solidFill>
          <a:latin typeface="+mj-lt"/>
          <a:ea typeface="CiscoSansTT Thin" charset="0"/>
          <a:cs typeface="CiscoSansTT Thin" charset="0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892">
          <p15:clr>
            <a:srgbClr val="F26B43"/>
          </p15:clr>
        </p15:guide>
        <p15:guide id="2" pos="336">
          <p15:clr>
            <a:srgbClr val="F26B43"/>
          </p15:clr>
        </p15:guide>
        <p15:guide id="3" pos="5448">
          <p15:clr>
            <a:srgbClr val="F26B43"/>
          </p15:clr>
        </p15:guide>
        <p15:guide id="4" orient="horz" pos="757">
          <p15:clr>
            <a:srgbClr val="F26B43"/>
          </p15:clr>
        </p15:guide>
        <p15:guide id="5" orient="horz" pos="335">
          <p15:clr>
            <a:srgbClr val="F26B43"/>
          </p15:clr>
        </p15:guide>
        <p15:guide id="6" pos="2876">
          <p15:clr>
            <a:srgbClr val="F26B43"/>
          </p15:clr>
        </p15:guide>
        <p15:guide id="7" orient="horz" pos="1043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11C39E-065D-47CF-8ECF-5B1F7F9F6E5A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F65F8E-7C26-4383-8830-0D784B256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286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6" r:id="rId1"/>
    <p:sldLayoutId id="2147484017" r:id="rId2"/>
    <p:sldLayoutId id="2147484018" r:id="rId3"/>
    <p:sldLayoutId id="2147484019" r:id="rId4"/>
    <p:sldLayoutId id="2147484020" r:id="rId5"/>
    <p:sldLayoutId id="2147484021" r:id="rId6"/>
    <p:sldLayoutId id="2147484022" r:id="rId7"/>
    <p:sldLayoutId id="2147484023" r:id="rId8"/>
    <p:sldLayoutId id="2147484024" r:id="rId9"/>
    <p:sldLayoutId id="2147484025" r:id="rId10"/>
    <p:sldLayoutId id="2147484026" r:id="rId11"/>
    <p:sldLayoutId id="2147484027" r:id="rId12"/>
    <p:sldLayoutId id="2147484028" r:id="rId13"/>
    <p:sldLayoutId id="2147484029" r:id="rId14"/>
    <p:sldLayoutId id="2147484030" r:id="rId15"/>
    <p:sldLayoutId id="2147484031" r:id="rId16"/>
    <p:sldLayoutId id="2147484032" r:id="rId17"/>
    <p:sldLayoutId id="2147484033" r:id="rId18"/>
    <p:sldLayoutId id="2147484034" r:id="rId19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rel.gov)/" TargetMode="External"/><Relationship Id="rId2" Type="http://schemas.openxmlformats.org/officeDocument/2006/relationships/hyperlink" Target="http://www.irena.org)/" TargetMode="External"/><Relationship Id="rId1" Type="http://schemas.openxmlformats.org/officeDocument/2006/relationships/slideLayout" Target="../slideLayouts/slideLayout40.xml"/><Relationship Id="rId6" Type="http://schemas.openxmlformats.org/officeDocument/2006/relationships/hyperlink" Target="http://data.worldbank.org/" TargetMode="External"/><Relationship Id="rId5" Type="http://schemas.openxmlformats.org/officeDocument/2006/relationships/hyperlink" Target="http://www.ise.fraunhofer.de/" TargetMode="External"/><Relationship Id="rId4" Type="http://schemas.openxmlformats.org/officeDocument/2006/relationships/hyperlink" Target="http://www.cea.nic.in)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QED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Jayakumar, Pop &amp; Janani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13/07/2017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Sustainable Factory Analytics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493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Investment Recommendations </a:t>
            </a:r>
            <a:r>
              <a:rPr lang="mr-IN" dirty="0" smtClean="0"/>
              <a:t>–</a:t>
            </a:r>
            <a:r>
              <a:rPr lang="en-US" dirty="0" smtClean="0"/>
              <a:t> Drop in CO2e against 5, 10 and 15% increase in energy cost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23171275"/>
              </p:ext>
            </p:extLst>
          </p:nvPr>
        </p:nvGraphicFramePr>
        <p:xfrm>
          <a:off x="1065068" y="1036854"/>
          <a:ext cx="6783532" cy="37190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981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PoC</a:t>
            </a:r>
            <a:r>
              <a:rPr lang="en-US" dirty="0" smtClean="0"/>
              <a:t> - Architecture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453" y="1073150"/>
            <a:ext cx="7482114" cy="3990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00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681" y="1659731"/>
            <a:ext cx="3808797" cy="1824038"/>
          </a:xfrm>
        </p:spPr>
        <p:txBody>
          <a:bodyPr/>
          <a:lstStyle/>
          <a:p>
            <a:r>
              <a:rPr lang="en-US" dirty="0" err="1" smtClean="0"/>
              <a:t>PoC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Green Scorecard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6115" y="0"/>
            <a:ext cx="648242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800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37" y="1659731"/>
            <a:ext cx="3808797" cy="1824038"/>
          </a:xfrm>
        </p:spPr>
        <p:txBody>
          <a:bodyPr/>
          <a:lstStyle/>
          <a:p>
            <a:r>
              <a:rPr lang="en-US" dirty="0" err="1" smtClean="0"/>
              <a:t>PoC</a:t>
            </a:r>
            <a:r>
              <a:rPr lang="en-US" dirty="0" smtClean="0"/>
              <a:t>- Investment Benefit Analysis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7469" y="0"/>
            <a:ext cx="5746531" cy="5143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5774" y="1873249"/>
            <a:ext cx="2910112" cy="3637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6859" y="741135"/>
            <a:ext cx="2910112" cy="39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728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30840" y="4342183"/>
            <a:ext cx="7180312" cy="326233"/>
          </a:xfrm>
        </p:spPr>
        <p:txBody>
          <a:bodyPr/>
          <a:lstStyle/>
          <a:p>
            <a:r>
              <a:rPr lang="en-US" sz="1200" dirty="0" smtClean="0"/>
              <a:t>Reproduced from Problem Statement from Sponsors</a:t>
            </a:r>
            <a:endParaRPr lang="en-US" sz="12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87923" y="810491"/>
            <a:ext cx="7972248" cy="3643745"/>
          </a:xfrm>
        </p:spPr>
        <p:txBody>
          <a:bodyPr/>
          <a:lstStyle/>
          <a:p>
            <a:r>
              <a:rPr lang="en-US" sz="2400" dirty="0" smtClean="0"/>
              <a:t>Develop a Score-Card modeling tool that takes industry data </a:t>
            </a:r>
            <a:r>
              <a:rPr lang="mr-IN" sz="2400" dirty="0" smtClean="0"/>
              <a:t>–</a:t>
            </a:r>
            <a:r>
              <a:rPr lang="en-US" sz="2400" dirty="0" smtClean="0"/>
              <a:t> analyzes and </a:t>
            </a:r>
            <a:r>
              <a:rPr lang="en-US" sz="2400" dirty="0" err="1" smtClean="0"/>
              <a:t>scoresuppliers</a:t>
            </a:r>
            <a:r>
              <a:rPr lang="en-US" sz="2400" dirty="0" smtClean="0"/>
              <a:t>.</a:t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Through accredited data sources on renewables and the availability of these renewable energy sources by country, a complete assessment can be completed </a:t>
            </a:r>
            <a:r>
              <a:rPr lang="en-US" sz="2400" dirty="0" smtClean="0"/>
              <a:t>of Cisco’s </a:t>
            </a:r>
            <a:r>
              <a:rPr lang="en-US" sz="2400" dirty="0"/>
              <a:t>Supply Chain and a scorecard generated to help drive the future of moving towards a Sustainable Supply Chain while helping to reduce CO2 emissions.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7" name="Title 3"/>
          <p:cNvSpPr txBox="1">
            <a:spLocks/>
          </p:cNvSpPr>
          <p:nvPr/>
        </p:nvSpPr>
        <p:spPr bwMode="auto">
          <a:xfrm>
            <a:off x="430840" y="147350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  <a:noAutofit/>
          </a:bodyPr>
          <a:lstStyle>
            <a:lvl1pPr marL="183600" indent="-399968" algn="l" defTabSz="684213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sz="4000" b="0" i="1" u="none" kern="1200" spc="0" baseline="0">
                <a:solidFill>
                  <a:schemeClr val="bg1"/>
                </a:solidFill>
                <a:latin typeface="+mj-lt"/>
                <a:ea typeface="CiscoSansTT Thin" charset="0"/>
                <a:cs typeface="CiscoSans Thin"/>
              </a:defRPr>
            </a:lvl1pPr>
            <a:lvl2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2pPr>
            <a:lvl3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3pPr>
            <a:lvl4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4pPr>
            <a:lvl5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5pPr>
            <a:lvl6pPr marL="4572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6pPr>
            <a:lvl7pPr marL="9144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7pPr>
            <a:lvl8pPr marL="13716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8pPr>
            <a:lvl9pPr marL="18288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 smtClean="0"/>
              <a:t>Why &amp; What?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531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33398" y="1205898"/>
            <a:ext cx="8015516" cy="3083094"/>
          </a:xfrm>
        </p:spPr>
        <p:txBody>
          <a:bodyPr/>
          <a:lstStyle/>
          <a:p>
            <a:r>
              <a:rPr lang="en-US" dirty="0" smtClean="0"/>
              <a:t>Rank Suppliers against each other</a:t>
            </a:r>
          </a:p>
          <a:p>
            <a:r>
              <a:rPr lang="en-US" dirty="0" smtClean="0"/>
              <a:t>Provide Tools to nudge a Supplier </a:t>
            </a:r>
          </a:p>
          <a:p>
            <a:pPr lvl="1"/>
            <a:r>
              <a:rPr lang="en-US" dirty="0" smtClean="0"/>
              <a:t>To utilize the Green Potential available in his region</a:t>
            </a:r>
          </a:p>
          <a:p>
            <a:pPr lvl="1"/>
            <a:r>
              <a:rPr lang="en-US" dirty="0" smtClean="0"/>
              <a:t>To open up in areas with higher Green Potential</a:t>
            </a:r>
          </a:p>
          <a:p>
            <a:r>
              <a:rPr lang="en-US" dirty="0"/>
              <a:t>Mechanism to improve a suppliers CO2e against the investments he is willing to </a:t>
            </a:r>
            <a:r>
              <a:rPr lang="en-US" dirty="0" smtClean="0"/>
              <a:t>make </a:t>
            </a:r>
            <a:r>
              <a:rPr lang="mr-IN" dirty="0" smtClean="0"/>
              <a:t>–</a:t>
            </a:r>
            <a:r>
              <a:rPr lang="en-US" dirty="0" smtClean="0"/>
              <a:t> Investment-Benefit Analysis</a:t>
            </a:r>
          </a:p>
          <a:p>
            <a:r>
              <a:rPr lang="en-US" smtClean="0"/>
              <a:t>Arm Tools </a:t>
            </a:r>
            <a:r>
              <a:rPr lang="en-US" dirty="0" smtClean="0"/>
              <a:t>to negotiate with local bodies where our Suppliers are willing to open up new plants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09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33399" y="1205898"/>
            <a:ext cx="3886200" cy="3356958"/>
          </a:xfrm>
        </p:spPr>
        <p:txBody>
          <a:bodyPr/>
          <a:lstStyle/>
          <a:p>
            <a:r>
              <a:rPr lang="en-US" dirty="0" smtClean="0"/>
              <a:t>IRENA (</a:t>
            </a:r>
            <a:r>
              <a:rPr lang="en-US" dirty="0" smtClean="0">
                <a:hlinkClick r:id="rId2"/>
              </a:rPr>
              <a:t>resourceirena.irena.org)</a:t>
            </a:r>
            <a:endParaRPr lang="en-US" dirty="0" smtClean="0"/>
          </a:p>
          <a:p>
            <a:pPr lvl="1"/>
            <a:r>
              <a:rPr lang="en-US" dirty="0" smtClean="0"/>
              <a:t>Global Data on all renewable energy + data models for RE investment</a:t>
            </a:r>
          </a:p>
          <a:p>
            <a:r>
              <a:rPr lang="en-US" dirty="0" smtClean="0"/>
              <a:t>NREL (</a:t>
            </a:r>
            <a:r>
              <a:rPr lang="en-US" dirty="0" smtClean="0">
                <a:hlinkClick r:id="rId3"/>
              </a:rPr>
              <a:t>www.nrel.gov)</a:t>
            </a:r>
            <a:endParaRPr lang="en-US" dirty="0" smtClean="0"/>
          </a:p>
          <a:p>
            <a:pPr lvl="2"/>
            <a:r>
              <a:rPr lang="en-US" dirty="0" smtClean="0"/>
              <a:t>US Specific granular info on energy production/consumption</a:t>
            </a:r>
          </a:p>
          <a:p>
            <a:r>
              <a:rPr lang="en-US" dirty="0" smtClean="0"/>
              <a:t>CEA(</a:t>
            </a:r>
            <a:r>
              <a:rPr lang="en-US" dirty="0" smtClean="0">
                <a:hlinkClick r:id="rId4"/>
              </a:rPr>
              <a:t>www.cea.nic.in)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India specific energy information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755866" y="1205898"/>
            <a:ext cx="3886200" cy="3201510"/>
          </a:xfrm>
        </p:spPr>
        <p:txBody>
          <a:bodyPr/>
          <a:lstStyle/>
          <a:p>
            <a:r>
              <a:rPr lang="en-US" dirty="0" err="1" smtClean="0"/>
              <a:t>Fraunhofer</a:t>
            </a:r>
            <a:r>
              <a:rPr lang="en-US" dirty="0" smtClean="0"/>
              <a:t> ISE (</a:t>
            </a:r>
            <a:r>
              <a:rPr lang="en-US" dirty="0" err="1" smtClean="0">
                <a:hlinkClick r:id="rId5"/>
              </a:rPr>
              <a:t>www.ise</a:t>
            </a:r>
            <a:r>
              <a:rPr lang="en-US" dirty="0">
                <a:hlinkClick r:id="rId5"/>
              </a:rPr>
              <a:t>. </a:t>
            </a:r>
            <a:r>
              <a:rPr lang="en-US" dirty="0" err="1" smtClean="0">
                <a:hlinkClick r:id="rId5"/>
              </a:rPr>
              <a:t>fraunhofer.de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German specific Solar data</a:t>
            </a:r>
          </a:p>
          <a:p>
            <a:r>
              <a:rPr lang="en-US" dirty="0" err="1" smtClean="0"/>
              <a:t>Worldbank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dirty="0" smtClean="0">
                <a:hlinkClick r:id="rId6"/>
              </a:rPr>
              <a:t>data.worldbank.org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Country-wise CO2e, RE use</a:t>
            </a:r>
          </a:p>
          <a:p>
            <a:r>
              <a:rPr lang="en-US" dirty="0" smtClean="0"/>
              <a:t>Technology-wise RE potential </a:t>
            </a:r>
            <a:r>
              <a:rPr lang="mr-IN" dirty="0" smtClean="0"/>
              <a:t>–</a:t>
            </a:r>
            <a:r>
              <a:rPr lang="en-US" dirty="0" smtClean="0"/>
              <a:t> multiple sources NREL, CEA, </a:t>
            </a:r>
            <a:r>
              <a:rPr lang="en-US" dirty="0" err="1" smtClean="0"/>
              <a:t>Worldbank</a:t>
            </a:r>
            <a:r>
              <a:rPr lang="en-US" dirty="0" smtClean="0"/>
              <a:t>, IRENA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Public Domain </a:t>
            </a:r>
            <a:r>
              <a:rPr lang="mr-IN" dirty="0" smtClean="0"/>
              <a:t>–</a:t>
            </a:r>
            <a:r>
              <a:rPr lang="en-US" dirty="0" smtClean="0"/>
              <a:t> Industry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009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Supplier Survey Questions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097463" y="420624"/>
            <a:ext cx="3551237" cy="4389120"/>
          </a:xfrm>
        </p:spPr>
        <p:txBody>
          <a:bodyPr/>
          <a:lstStyle/>
          <a:p>
            <a:pPr marL="115888" indent="-115888"/>
            <a:r>
              <a:rPr lang="en-US" sz="2000" dirty="0" smtClean="0"/>
              <a:t>Source of Energy</a:t>
            </a:r>
          </a:p>
          <a:p>
            <a:pPr marL="292100" lvl="1" indent="-115888"/>
            <a:r>
              <a:rPr lang="en-US" sz="2000" dirty="0" smtClean="0"/>
              <a:t>Electricity, Own Solar panel, Diesel, Gas</a:t>
            </a:r>
          </a:p>
          <a:p>
            <a:pPr marL="292100" lvl="1" indent="-115888"/>
            <a:r>
              <a:rPr lang="en-US" sz="2000" dirty="0" err="1" smtClean="0"/>
              <a:t>LCoE</a:t>
            </a:r>
            <a:r>
              <a:rPr lang="en-US" sz="2000" dirty="0" smtClean="0"/>
              <a:t> for each source</a:t>
            </a:r>
          </a:p>
          <a:p>
            <a:pPr marL="292100" lvl="1" indent="-115888"/>
            <a:r>
              <a:rPr lang="en-US" sz="2000" dirty="0" smtClean="0"/>
              <a:t>CO2-Equivalent </a:t>
            </a:r>
            <a:r>
              <a:rPr lang="en-US" sz="2000" dirty="0" err="1" smtClean="0"/>
              <a:t>emision</a:t>
            </a:r>
            <a:r>
              <a:rPr lang="en-US" sz="2000" dirty="0" smtClean="0"/>
              <a:t> for each source</a:t>
            </a:r>
          </a:p>
          <a:p>
            <a:pPr marL="115888" indent="-115888"/>
            <a:r>
              <a:rPr lang="en-US" sz="2000" dirty="0" smtClean="0"/>
              <a:t>RE composition of Electricity from Grid</a:t>
            </a:r>
          </a:p>
          <a:p>
            <a:pPr marL="115888" indent="-115888"/>
            <a:r>
              <a:rPr lang="en-US" sz="2000" dirty="0" smtClean="0"/>
              <a:t>Energy consumption percentage</a:t>
            </a:r>
          </a:p>
          <a:p>
            <a:pPr marL="292100" lvl="1" indent="-115888"/>
            <a:r>
              <a:rPr lang="en-US" sz="2000" dirty="0" smtClean="0"/>
              <a:t>Climate Control, Vehicle, Lighting &amp; Appliances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84889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Placeholder 7"/>
          <p:cNvGraphicFramePr>
            <a:graphicFrameLocks noGrp="1"/>
          </p:cNvGraphicFramePr>
          <p:nvPr>
            <p:ph type="tbl" sz="quarter" idx="12"/>
            <p:extLst>
              <p:ext uri="{D42A27DB-BD31-4B8C-83A1-F6EECF244321}">
                <p14:modId xmlns:p14="http://schemas.microsoft.com/office/powerpoint/2010/main" val="2100764920"/>
              </p:ext>
            </p:extLst>
          </p:nvPr>
        </p:nvGraphicFramePr>
        <p:xfrm>
          <a:off x="192024" y="817436"/>
          <a:ext cx="8476488" cy="4251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254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254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254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solidFill>
                            <a:schemeClr val="tx2"/>
                          </a:solidFill>
                        </a:rPr>
                        <a:t>Region-wise</a:t>
                      </a:r>
                      <a:r>
                        <a:rPr lang="en-US" sz="1600" b="0" baseline="0" dirty="0" smtClean="0">
                          <a:solidFill>
                            <a:schemeClr val="tx2"/>
                          </a:solidFill>
                        </a:rPr>
                        <a:t> spread of</a:t>
                      </a:r>
                    </a:p>
                    <a:p>
                      <a:pPr algn="ctr"/>
                      <a:r>
                        <a:rPr lang="en-US" sz="1600" b="0" baseline="0" dirty="0" smtClean="0">
                          <a:solidFill>
                            <a:schemeClr val="tx2"/>
                          </a:solidFill>
                        </a:rPr>
                        <a:t>Renewable Energy</a:t>
                      </a:r>
                      <a:endParaRPr lang="en-US" sz="1600" b="0" dirty="0">
                        <a:solidFill>
                          <a:schemeClr val="tx2"/>
                        </a:solidFill>
                      </a:endParaRPr>
                    </a:p>
                  </a:txBody>
                  <a:tcPr marL="212136" marR="212136" anchor="ctr"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Region </a:t>
                      </a:r>
                      <a:r>
                        <a:rPr lang="en-US" sz="1600" baseline="0" dirty="0" smtClean="0">
                          <a:solidFill>
                            <a:schemeClr val="tx2"/>
                          </a:solidFill>
                        </a:rPr>
                        <a:t>&amp; </a:t>
                      </a:r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Tech-wise cost (USD/kWh)+ </a:t>
                      </a:r>
                      <a:r>
                        <a:rPr lang="en-US" sz="1600" b="0" dirty="0" smtClean="0">
                          <a:solidFill>
                            <a:schemeClr val="tx2"/>
                          </a:solidFill>
                        </a:rPr>
                        <a:t>CO2</a:t>
                      </a:r>
                      <a:r>
                        <a:rPr lang="en-US" sz="1600" b="0" baseline="0" dirty="0" smtClean="0">
                          <a:solidFill>
                            <a:schemeClr val="tx2"/>
                          </a:solidFill>
                        </a:rPr>
                        <a:t> Emission (g/kWh)</a:t>
                      </a:r>
                      <a:endParaRPr lang="en-US" sz="1600" b="0" dirty="0">
                        <a:solidFill>
                          <a:schemeClr val="tx2"/>
                        </a:solidFill>
                      </a:endParaRPr>
                    </a:p>
                  </a:txBody>
                  <a:tcPr marL="212136" marR="212136" anchor="ctr"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Supplier Energy</a:t>
                      </a:r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solidFill>
                            <a:schemeClr val="tx2"/>
                          </a:solidFill>
                        </a:rPr>
                        <a:t>consumption</a:t>
                      </a:r>
                      <a:endParaRPr lang="en-US" sz="1600" b="0" dirty="0">
                        <a:solidFill>
                          <a:schemeClr val="tx2"/>
                        </a:solidFill>
                      </a:endParaRPr>
                    </a:p>
                  </a:txBody>
                  <a:tcPr marL="212136" marR="212136" anchor="ctr"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USA</a:t>
                      </a:r>
                      <a:r>
                        <a:rPr lang="en-US" sz="1200" baseline="0" dirty="0" smtClean="0"/>
                        <a:t> NW</a:t>
                      </a:r>
                      <a:r>
                        <a:rPr lang="mr-IN" sz="1200" baseline="0" dirty="0" smtClean="0"/>
                        <a:t>–</a:t>
                      </a:r>
                      <a:r>
                        <a:rPr lang="en-US" sz="1200" baseline="0" dirty="0" smtClean="0"/>
                        <a:t> 11.1% Solar,</a:t>
                      </a:r>
                    </a:p>
                    <a:p>
                      <a:pPr algn="ctr"/>
                      <a:r>
                        <a:rPr lang="en-US" sz="1200" baseline="0" dirty="0" smtClean="0"/>
                        <a:t>17.2% Wind</a:t>
                      </a:r>
                      <a:endParaRPr lang="en-US" sz="1200" dirty="0"/>
                    </a:p>
                  </a:txBody>
                  <a:tcPr marL="212136" marR="212136" anchor="ctr"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105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Solar</a:t>
                      </a:r>
                      <a:r>
                        <a:rPr lang="tr-TR" sz="1050" b="0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- </a:t>
                      </a:r>
                      <a:r>
                        <a:rPr lang="tr-TR" sz="105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lang="tr-TR" sz="105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0.12, CO2e: 54</a:t>
                      </a:r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105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Wind</a:t>
                      </a:r>
                      <a:r>
                        <a:rPr lang="tr-TR" sz="105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mr-IN" sz="105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</a:t>
                      </a:r>
                      <a:r>
                        <a:rPr lang="tr-TR" sz="105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105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lang="tr-TR" sz="105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0.10, CO2e: 12</a:t>
                      </a:r>
                      <a:endParaRPr lang="tr-TR" sz="105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2136" marR="212136" anchor="ctr"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smtClean="0"/>
                        <a:t>Toshiba</a:t>
                      </a:r>
                      <a:r>
                        <a:rPr lang="mr-IN" sz="1100" baseline="0" dirty="0" smtClean="0"/>
                        <a:t>–</a:t>
                      </a:r>
                      <a:r>
                        <a:rPr lang="en-US" sz="1100" baseline="0" dirty="0" smtClean="0"/>
                        <a:t> Elec: 9MWh/</a:t>
                      </a:r>
                      <a:r>
                        <a:rPr lang="en-US" sz="1100" baseline="0" dirty="0" err="1" smtClean="0"/>
                        <a:t>yr</a:t>
                      </a:r>
                      <a:endParaRPr lang="en-US" sz="1100" baseline="0" dirty="0" smtClean="0"/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aseline="0" dirty="0" smtClean="0"/>
                        <a:t>Solar: 10MWh/</a:t>
                      </a:r>
                      <a:r>
                        <a:rPr lang="en-US" sz="1100" baseline="0" dirty="0" err="1" smtClean="0"/>
                        <a:t>yr</a:t>
                      </a:r>
                      <a:endParaRPr lang="en-US" sz="1100" baseline="0" dirty="0" smtClean="0"/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smtClean="0"/>
                        <a:t>Fossil: 14MWh/</a:t>
                      </a:r>
                      <a:r>
                        <a:rPr lang="en-US" sz="1100" dirty="0" err="1" smtClean="0"/>
                        <a:t>yr</a:t>
                      </a:r>
                      <a:endParaRPr lang="en-US" sz="1100" dirty="0"/>
                    </a:p>
                  </a:txBody>
                  <a:tcPr marL="212136" marR="212136" anchor="ctr"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Germany </a:t>
                      </a:r>
                      <a:r>
                        <a:rPr lang="mr-IN" sz="1200" dirty="0" smtClean="0"/>
                        <a:t>–</a:t>
                      </a:r>
                      <a:r>
                        <a:rPr lang="en-US" sz="1200" dirty="0" smtClean="0"/>
                        <a:t> 10.4%</a:t>
                      </a:r>
                      <a:r>
                        <a:rPr lang="en-US" sz="1200" baseline="0" dirty="0" smtClean="0"/>
                        <a:t> Wind,</a:t>
                      </a:r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17.2% Solar</a:t>
                      </a:r>
                      <a:endParaRPr lang="en-US" sz="1200" dirty="0"/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Solar - </a:t>
                      </a: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 0.12, CO2e: 54</a:t>
                      </a:r>
                    </a:p>
                    <a:p>
                      <a:pPr marL="0" marR="0" lvl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Wind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mr-I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–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 0.11, CO2e: 12</a:t>
                      </a: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Leoni</a:t>
                      </a:r>
                      <a:r>
                        <a:rPr lang="mr-IN" sz="1200" baseline="0" dirty="0" smtClean="0"/>
                        <a:t>–</a:t>
                      </a:r>
                      <a:r>
                        <a:rPr lang="en-US" sz="1200" baseline="0" dirty="0" smtClean="0"/>
                        <a:t> Elec: 50MWh/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baseline="0" dirty="0" smtClean="0"/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Solar: 1MWh/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baseline="0" dirty="0" smtClean="0"/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Fossil: 2MWh/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dirty="0"/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China </a:t>
                      </a:r>
                      <a:r>
                        <a:rPr lang="mr-IN" sz="1200" dirty="0" smtClean="0"/>
                        <a:t>–</a:t>
                      </a:r>
                      <a:r>
                        <a:rPr lang="en-US" sz="1200" dirty="0" smtClean="0"/>
                        <a:t> 33.4% Wind, </a:t>
                      </a:r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18.9% Solar</a:t>
                      </a: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Solar - </a:t>
                      </a: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 0.10, CO2e: 52</a:t>
                      </a:r>
                    </a:p>
                    <a:p>
                      <a:pPr marL="0" marR="0" lvl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Wind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mr-I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–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 0.10, CO2e: 11</a:t>
                      </a:r>
                      <a:endParaRPr kumimoji="0" lang="tr-TR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282828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AVC </a:t>
                      </a:r>
                      <a:r>
                        <a:rPr lang="mr-IN" sz="1200" dirty="0" smtClean="0"/>
                        <a:t>–</a:t>
                      </a:r>
                      <a:r>
                        <a:rPr lang="en-US" sz="1200" dirty="0" smtClean="0"/>
                        <a:t> Elec:</a:t>
                      </a:r>
                      <a:r>
                        <a:rPr lang="en-US" sz="1200" baseline="0" dirty="0" smtClean="0"/>
                        <a:t> 12MWh/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baseline="0" dirty="0" smtClean="0"/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Fossil: 0.3MWh/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dirty="0"/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Spain </a:t>
                      </a:r>
                      <a:r>
                        <a:rPr lang="mr-IN" sz="1200" dirty="0" smtClean="0"/>
                        <a:t>–</a:t>
                      </a:r>
                      <a:r>
                        <a:rPr lang="en-US" sz="1200" dirty="0" smtClean="0"/>
                        <a:t> 5.3% Wind,</a:t>
                      </a:r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2.4% Solar</a:t>
                      </a:r>
                      <a:endParaRPr lang="en-US" sz="1200" dirty="0"/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Solar - </a:t>
                      </a: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 0.11, CO2e: 54</a:t>
                      </a:r>
                    </a:p>
                    <a:p>
                      <a:pPr marL="0" marR="0" lvl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Wind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mr-I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–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 0.10, CO2e: 12</a:t>
                      </a:r>
                      <a:endParaRPr kumimoji="0" lang="tr-TR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282828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Vector </a:t>
                      </a:r>
                      <a:r>
                        <a:rPr lang="mr-IN" sz="1200" dirty="0" smtClean="0"/>
                        <a:t>–</a:t>
                      </a:r>
                      <a:r>
                        <a:rPr lang="en-US" sz="1200" dirty="0" smtClean="0"/>
                        <a:t> Elec:10MWh/</a:t>
                      </a:r>
                      <a:r>
                        <a:rPr lang="en-US" sz="1200" dirty="0" err="1" smtClean="0"/>
                        <a:t>yr</a:t>
                      </a:r>
                      <a:endParaRPr lang="en-US" sz="1200" dirty="0" smtClean="0"/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Fossil:</a:t>
                      </a:r>
                      <a:r>
                        <a:rPr lang="en-US" sz="1200" baseline="0" dirty="0" smtClean="0"/>
                        <a:t> 2MWh/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dirty="0"/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Brazil </a:t>
                      </a:r>
                      <a:r>
                        <a:rPr lang="mr-IN" sz="1200" dirty="0" smtClean="0"/>
                        <a:t>–</a:t>
                      </a:r>
                      <a:r>
                        <a:rPr lang="en-US" sz="1200" dirty="0" smtClean="0"/>
                        <a:t> 2% Wind,</a:t>
                      </a:r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2.8% Nuclear</a:t>
                      </a:r>
                      <a:endParaRPr lang="en-US" sz="1200" dirty="0"/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Nuclear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 0.15, CO2e: 12</a:t>
                      </a:r>
                    </a:p>
                    <a:p>
                      <a:pPr marL="0" marR="0" lvl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Wind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mr-I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–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 0.12, CO2e: 13</a:t>
                      </a: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 smtClean="0"/>
                        <a:t>Interprint</a:t>
                      </a:r>
                      <a:r>
                        <a:rPr lang="en-US" sz="1200" dirty="0" smtClean="0"/>
                        <a:t> </a:t>
                      </a:r>
                      <a:r>
                        <a:rPr lang="mr-IN" sz="1200" dirty="0" smtClean="0"/>
                        <a:t>–</a:t>
                      </a:r>
                      <a:r>
                        <a:rPr lang="en-US" sz="1200" dirty="0" smtClean="0"/>
                        <a:t> Elec:</a:t>
                      </a:r>
                      <a:r>
                        <a:rPr lang="en-US" sz="1200" baseline="0" dirty="0" smtClean="0"/>
                        <a:t> 30MWh/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baseline="0" dirty="0" smtClean="0"/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Solar: 3.5MWh/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baseline="0" dirty="0" smtClean="0"/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Fossil: 0.5MWh/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dirty="0"/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Japan </a:t>
                      </a:r>
                      <a:r>
                        <a:rPr lang="mr-IN" sz="1200" dirty="0" smtClean="0"/>
                        <a:t>–</a:t>
                      </a:r>
                      <a:r>
                        <a:rPr lang="en-US" sz="1200" dirty="0" smtClean="0"/>
                        <a:t> 0.7% Wind,</a:t>
                      </a:r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15.4% Solar</a:t>
                      </a:r>
                      <a:endParaRPr lang="en-US" sz="1200" dirty="0"/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Solar - </a:t>
                      </a: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 0.12, CO2e: 54</a:t>
                      </a:r>
                    </a:p>
                    <a:p>
                      <a:pPr marL="0" marR="0" lvl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Wind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mr-I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–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tr-TR" sz="105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r>
                        <a:rPr kumimoji="0" lang="tr-TR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82828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 0.12, CO2e: 14</a:t>
                      </a:r>
                      <a:endParaRPr kumimoji="0" lang="tr-TR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282828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NEC</a:t>
                      </a:r>
                      <a:r>
                        <a:rPr lang="en-US" sz="1200" baseline="0" dirty="0" smtClean="0"/>
                        <a:t> </a:t>
                      </a:r>
                      <a:r>
                        <a:rPr lang="mr-IN" sz="1200" baseline="0" dirty="0" smtClean="0"/>
                        <a:t>–</a:t>
                      </a:r>
                      <a:r>
                        <a:rPr lang="en-US" sz="1200" baseline="0" dirty="0" smtClean="0"/>
                        <a:t> Elec: 20MWh/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baseline="0" dirty="0" smtClean="0"/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Solar: 1MWh/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baseline="0" dirty="0" smtClean="0"/>
                    </a:p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Biomass </a:t>
                      </a:r>
                      <a:r>
                        <a:rPr lang="mr-IN" sz="1200" baseline="0" dirty="0" smtClean="0"/>
                        <a:t>–</a:t>
                      </a:r>
                      <a:r>
                        <a:rPr lang="en-US" sz="1200" baseline="0" dirty="0" smtClean="0"/>
                        <a:t> 0.5MWh/</a:t>
                      </a:r>
                      <a:r>
                        <a:rPr lang="en-US" sz="1200" baseline="0" dirty="0" err="1" smtClean="0"/>
                        <a:t>yr</a:t>
                      </a:r>
                      <a:endParaRPr lang="en-US" sz="1200" dirty="0"/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7766" y="240729"/>
            <a:ext cx="8345488" cy="731837"/>
          </a:xfrm>
        </p:spPr>
        <p:txBody>
          <a:bodyPr/>
          <a:lstStyle/>
          <a:p>
            <a:r>
              <a:rPr lang="en-US" dirty="0" smtClean="0"/>
              <a:t>Data 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561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Placeholder 4"/>
          <p:cNvGraphicFramePr>
            <a:graphicFrameLocks noGrp="1"/>
          </p:cNvGraphicFramePr>
          <p:nvPr>
            <p:ph type="tbl" sz="quarter" idx="12"/>
            <p:extLst>
              <p:ext uri="{D42A27DB-BD31-4B8C-83A1-F6EECF244321}">
                <p14:modId xmlns:p14="http://schemas.microsoft.com/office/powerpoint/2010/main" val="1195767135"/>
              </p:ext>
            </p:extLst>
          </p:nvPr>
        </p:nvGraphicFramePr>
        <p:xfrm>
          <a:off x="533400" y="1347788"/>
          <a:ext cx="8115300" cy="1986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30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30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30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30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23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Technology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% in Grid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Cost</a:t>
                      </a:r>
                      <a:r>
                        <a:rPr lang="en-US" baseline="0" dirty="0" smtClean="0"/>
                        <a:t> (</a:t>
                      </a:r>
                      <a:r>
                        <a:rPr lang="en-US" baseline="0" dirty="0" err="1" smtClean="0"/>
                        <a:t>LCoE</a:t>
                      </a:r>
                      <a:r>
                        <a:rPr lang="en-US" baseline="0" dirty="0" smtClean="0"/>
                        <a:t>)</a:t>
                      </a:r>
                    </a:p>
                    <a:p>
                      <a:pPr algn="ctr"/>
                      <a:r>
                        <a:rPr lang="en-US" baseline="0" dirty="0" smtClean="0"/>
                        <a:t>(USD/kWh)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CO2-equalivalent</a:t>
                      </a:r>
                      <a:r>
                        <a:rPr lang="en-US" baseline="0" dirty="0" smtClean="0"/>
                        <a:t> Emission (g/kWh)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Future Potential</a:t>
                      </a:r>
                      <a:r>
                        <a:rPr lang="en-US" baseline="0" dirty="0" smtClean="0"/>
                        <a:t> (Policy </a:t>
                      </a:r>
                      <a:r>
                        <a:rPr lang="en-US" baseline="0" smtClean="0"/>
                        <a:t>+ Viability)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Solar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18.9%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Wind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33.4%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Nuclear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20.2%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12.2%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0.08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477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33400" y="1006645"/>
            <a:ext cx="7180312" cy="326233"/>
          </a:xfrm>
        </p:spPr>
        <p:txBody>
          <a:bodyPr/>
          <a:lstStyle/>
          <a:p>
            <a:r>
              <a:rPr lang="en-US" dirty="0" smtClean="0"/>
              <a:t>Partial output from our </a:t>
            </a:r>
            <a:r>
              <a:rPr lang="en-US" dirty="0" err="1" smtClean="0"/>
              <a:t>PoC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Region-wise computed data from Public Domain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7618079" y="1894521"/>
            <a:ext cx="338502" cy="33713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7618079" y="2251074"/>
            <a:ext cx="338502" cy="33713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7618079" y="2618029"/>
            <a:ext cx="338502" cy="337135"/>
          </a:xfrm>
          <a:prstGeom prst="ellipse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7618079" y="2983668"/>
            <a:ext cx="338502" cy="337135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590167" y="3435842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169863" indent="-169863" algn="l" defTabSz="603575" rtl="0" eaLnBrk="1" fontAlgn="base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Arial" charset="0"/>
              <a:buNone/>
              <a:defRPr lang="en-US" sz="1400" b="0" i="0" kern="1200">
                <a:solidFill>
                  <a:schemeClr val="tx1"/>
                </a:solidFill>
                <a:latin typeface="+mn-lt"/>
                <a:ea typeface="ＭＳ Ｐゴシック" charset="0"/>
                <a:cs typeface="CiscoSans ExtraLight"/>
              </a:defRPr>
            </a:lvl1pPr>
            <a:lvl2pPr marL="358775" indent="-215900" algn="l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None/>
              <a:defRPr lang="en-US" sz="1100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pitchFamily="34" charset="0"/>
              <a:buNone/>
              <a:defRPr lang="en-US" sz="1100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pitchFamily="34" charset="0"/>
              <a:buNone/>
              <a:defRPr lang="en-US" sz="1100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pitchFamily="34" charset="0"/>
              <a:buNone/>
              <a:defRPr lang="en-US" sz="1100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Data available per Region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576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Placeholder 4"/>
          <p:cNvGraphicFramePr>
            <a:graphicFrameLocks noGrp="1"/>
          </p:cNvGraphicFramePr>
          <p:nvPr>
            <p:ph type="tbl" sz="quarter" idx="12"/>
            <p:extLst>
              <p:ext uri="{D42A27DB-BD31-4B8C-83A1-F6EECF244321}">
                <p14:modId xmlns:p14="http://schemas.microsoft.com/office/powerpoint/2010/main" val="438477467"/>
              </p:ext>
            </p:extLst>
          </p:nvPr>
        </p:nvGraphicFramePr>
        <p:xfrm>
          <a:off x="533400" y="1347788"/>
          <a:ext cx="7952232" cy="2118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53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253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53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53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53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2537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Energy</a:t>
                      </a:r>
                      <a:r>
                        <a:rPr lang="en-US" baseline="0" dirty="0" smtClean="0"/>
                        <a:t> Sources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%</a:t>
                      </a:r>
                      <a:r>
                        <a:rPr lang="en-US" baseline="0" dirty="0" smtClean="0"/>
                        <a:t> used for</a:t>
                      </a:r>
                    </a:p>
                    <a:p>
                      <a:pPr algn="ctr"/>
                      <a:r>
                        <a:rPr lang="en-US" baseline="0" dirty="0" smtClean="0"/>
                        <a:t>consumption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CO2-e </a:t>
                      </a:r>
                      <a:r>
                        <a:rPr lang="en-US" baseline="0" dirty="0" smtClean="0"/>
                        <a:t>Emission (tCO2e)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Usage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Rank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Inference/</a:t>
                      </a:r>
                    </a:p>
                    <a:p>
                      <a:pPr algn="ctr"/>
                      <a:r>
                        <a:rPr lang="en-US" dirty="0" smtClean="0"/>
                        <a:t>Suggestion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Solar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9.9%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Water</a:t>
                      </a:r>
                      <a:r>
                        <a:rPr lang="en-US" baseline="0" dirty="0" smtClean="0"/>
                        <a:t> h</a:t>
                      </a:r>
                      <a:r>
                        <a:rPr lang="en-US" dirty="0" smtClean="0"/>
                        <a:t>eating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Optimal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Electricity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61.7%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6.52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Appliance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Poor RE</a:t>
                      </a:r>
                      <a:r>
                        <a:rPr lang="en-US" baseline="0" dirty="0" smtClean="0"/>
                        <a:t> composition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Diesel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20.2%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Vehicle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Move to Electric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8.2%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0.477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Climate</a:t>
                      </a:r>
                      <a:r>
                        <a:rPr lang="en-US" baseline="0" dirty="0" smtClean="0"/>
                        <a:t> control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Move to Electric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Result of analysis of data from Supplier Survey + Region data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Inference from combining Supplier Data + Region data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6271037" y="3085128"/>
            <a:ext cx="338502" cy="337135"/>
          </a:xfrm>
          <a:prstGeom prst="ellipse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6271037" y="2507640"/>
            <a:ext cx="338502" cy="337135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271037" y="2104982"/>
            <a:ext cx="338502" cy="33713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6271037" y="3570722"/>
            <a:ext cx="338502" cy="337135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 Placeholder 2"/>
          <p:cNvSpPr txBox="1">
            <a:spLocks/>
          </p:cNvSpPr>
          <p:nvPr/>
        </p:nvSpPr>
        <p:spPr>
          <a:xfrm>
            <a:off x="533400" y="1006645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169863" indent="-169863" algn="l" defTabSz="603575" rtl="0" eaLnBrk="1" fontAlgn="base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Arial" charset="0"/>
              <a:buNone/>
              <a:defRPr lang="en-US" sz="1400" b="0" i="0" kern="1200">
                <a:solidFill>
                  <a:schemeClr val="tx1"/>
                </a:solidFill>
                <a:latin typeface="+mn-lt"/>
                <a:ea typeface="ＭＳ Ｐゴシック" charset="0"/>
                <a:cs typeface="CiscoSans ExtraLight"/>
              </a:defRPr>
            </a:lvl1pPr>
            <a:lvl2pPr marL="358775" indent="-215900" algn="l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None/>
              <a:defRPr lang="en-US" sz="1100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pitchFamily="34" charset="0"/>
              <a:buNone/>
              <a:defRPr lang="en-US" sz="1100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pitchFamily="34" charset="0"/>
              <a:buNone/>
              <a:defRPr lang="en-US" sz="1100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pitchFamily="34" charset="0"/>
              <a:buNone/>
              <a:defRPr lang="en-US" sz="1100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Partial output from our </a:t>
            </a:r>
            <a:r>
              <a:rPr lang="en-US" dirty="0" err="1" smtClean="0"/>
              <a:t>PoC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417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62301" y="3394364"/>
            <a:ext cx="8277344" cy="1196686"/>
          </a:xfrm>
        </p:spPr>
        <p:txBody>
          <a:bodyPr/>
          <a:lstStyle/>
          <a:p>
            <a:pPr marL="342900" indent="-34290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dirty="0" smtClean="0"/>
              <a:t>Minimizing the 2</a:t>
            </a:r>
            <a:r>
              <a:rPr lang="en-US" baseline="30000" dirty="0" smtClean="0"/>
              <a:t>nd</a:t>
            </a:r>
            <a:r>
              <a:rPr lang="en-US" dirty="0" smtClean="0"/>
              <a:t> function gives us the most cost optimal solution which may not be green</a:t>
            </a:r>
          </a:p>
          <a:p>
            <a:pPr marL="342900" indent="-34290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dirty="0" smtClean="0"/>
              <a:t>Minimizing the 3</a:t>
            </a:r>
            <a:r>
              <a:rPr lang="en-US" baseline="30000" dirty="0" smtClean="0"/>
              <a:t>rd</a:t>
            </a:r>
            <a:r>
              <a:rPr lang="en-US" dirty="0" smtClean="0"/>
              <a:t> function gives us the most green solution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Cost-Benefit Analysis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292" y="1748048"/>
            <a:ext cx="5433380" cy="66635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264" y="2411772"/>
            <a:ext cx="6435436" cy="692046"/>
          </a:xfrm>
          <a:prstGeom prst="rect">
            <a:avLst/>
          </a:prstGeom>
        </p:spPr>
      </p:pic>
      <p:pic>
        <p:nvPicPr>
          <p:cNvPr id="1028" name="Picture 4" descr="http://rogercortesi.com/eqn/tempimagedir/eqn239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01" y="1133370"/>
            <a:ext cx="8339364" cy="460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86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isco_default">
  <a:themeElements>
    <a:clrScheme name="Cisco White Template Colors_FINAL">
      <a:dk1>
        <a:srgbClr val="282828"/>
      </a:dk1>
      <a:lt1>
        <a:srgbClr val="005073"/>
      </a:lt1>
      <a:dk2>
        <a:srgbClr val="005073"/>
      </a:dk2>
      <a:lt2>
        <a:srgbClr val="FFFFFF"/>
      </a:lt2>
      <a:accent1>
        <a:srgbClr val="00BCEB"/>
      </a:accent1>
      <a:accent2>
        <a:srgbClr val="6EBE4A"/>
      </a:accent2>
      <a:accent3>
        <a:srgbClr val="005073"/>
      </a:accent3>
      <a:accent4>
        <a:srgbClr val="676767"/>
      </a:accent4>
      <a:accent5>
        <a:srgbClr val="FBAB18"/>
      </a:accent5>
      <a:accent6>
        <a:srgbClr val="E3241B"/>
      </a:accent6>
      <a:hlink>
        <a:srgbClr val="00BCEB"/>
      </a:hlink>
      <a:folHlink>
        <a:srgbClr val="005073"/>
      </a:folHlink>
    </a:clrScheme>
    <a:fontScheme name="CiscoSans True Type">
      <a:majorFont>
        <a:latin typeface="CiscoSansTT ExtraLight"/>
        <a:ea typeface=""/>
        <a:cs typeface=""/>
      </a:majorFont>
      <a:minorFont>
        <a:latin typeface="CiscoSansTT Extra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isco_default" id="{929DC530-14DE-CB43-BF71-482759668B6A}" vid="{A437BE56-F2C9-1C45-903E-88F93CF6AD3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1515</TotalTime>
  <Words>641</Words>
  <Application>Microsoft Office PowerPoint</Application>
  <PresentationFormat>On-screen Show (16:9)</PresentationFormat>
  <Paragraphs>144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6" baseType="lpstr">
      <vt:lpstr>ＭＳ Ｐゴシック</vt:lpstr>
      <vt:lpstr>Arial</vt:lpstr>
      <vt:lpstr>Calibri</vt:lpstr>
      <vt:lpstr>Calibri Light</vt:lpstr>
      <vt:lpstr>CiscoSans</vt:lpstr>
      <vt:lpstr>CiscoSans ExtraLight</vt:lpstr>
      <vt:lpstr>CiscoSans Thin</vt:lpstr>
      <vt:lpstr>CiscoSansTT ExtraLight</vt:lpstr>
      <vt:lpstr>CiscoSansTT Thin</vt:lpstr>
      <vt:lpstr>Mangal</vt:lpstr>
      <vt:lpstr>Tipo de letra del sistema Fina</vt:lpstr>
      <vt:lpstr>Cisco_default</vt:lpstr>
      <vt:lpstr>Office Theme</vt:lpstr>
      <vt:lpstr>Sustainable Factory Analytics Tool</vt:lpstr>
      <vt:lpstr>Develop a Score-Card modeling tool that takes industry data – analyzes and scoresuppliers.  Through accredited data sources on renewables and the availability of these renewable energy sources by country, a complete assessment can be completed of Cisco’s Supply Chain and a scorecard generated to help drive the future of moving towards a Sustainable Supply Chain while helping to reduce CO2 emissions. </vt:lpstr>
      <vt:lpstr>Objectives</vt:lpstr>
      <vt:lpstr>Public Domain – Industry Data</vt:lpstr>
      <vt:lpstr>Supplier Survey Questions</vt:lpstr>
      <vt:lpstr>Data Sources</vt:lpstr>
      <vt:lpstr>Region-wise computed data from Public Domain</vt:lpstr>
      <vt:lpstr>Inference from combining Supplier Data + Region data</vt:lpstr>
      <vt:lpstr>Cost-Benefit Analysis</vt:lpstr>
      <vt:lpstr>Investment Recommendations – Drop in CO2e against 5, 10 and 15% increase in energy cost</vt:lpstr>
      <vt:lpstr>PoC - Architecture</vt:lpstr>
      <vt:lpstr>PoC – Green Scorecard</vt:lpstr>
      <vt:lpstr>PoC- Investment Benefit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Sustainable Factory Analytics Tool</dc:title>
  <dc:creator>Microsoft Office User</dc:creator>
  <cp:lastModifiedBy>Pop Richards (porichar)</cp:lastModifiedBy>
  <cp:revision>134</cp:revision>
  <dcterms:created xsi:type="dcterms:W3CDTF">2017-07-07T02:21:01Z</dcterms:created>
  <dcterms:modified xsi:type="dcterms:W3CDTF">2018-12-20T06:24:34Z</dcterms:modified>
</cp:coreProperties>
</file>

<file path=docProps/thumbnail.jpeg>
</file>